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63" r:id="rId2"/>
    <p:sldId id="257" r:id="rId3"/>
    <p:sldId id="258" r:id="rId4"/>
    <p:sldId id="269" r:id="rId5"/>
    <p:sldId id="270" r:id="rId6"/>
    <p:sldId id="271" r:id="rId7"/>
    <p:sldId id="259" r:id="rId8"/>
    <p:sldId id="272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3300"/>
    <a:srgbClr val="FF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C2F908-2E56-473E-B3B6-5ED35AE7DD5C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8C838C-05EC-4C13-BF7F-26126B691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78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430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9A31-3018-4D41-890F-6156B23D4C80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37634-B5FF-40BD-8B68-A5AFD9B62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248BD-33C1-4A36-A571-F076B22CBBF1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2C4B-FE66-4B7B-B6DC-C40C0CF64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0195A-6670-4532-A0BB-B77A88CA560D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ED6CE-2B99-4EBE-9E95-6C211A25B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sng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0B7D-F9F1-4736-95E3-8C49A66A3937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22F6-BC6B-49FC-9A59-94D231608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CC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9C8D-8107-446E-8DFD-8CC845AB798E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86A4A-B25E-4019-BA97-58A808C0F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7913-5176-45B9-A2B6-70DED01F7036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DC32F-583A-4094-BE7B-F3CB577A3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811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09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811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09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CB20C-7710-4EB5-9FE7-3C3DCA2ECBA4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11716-FF95-482A-B343-30D9D0FDB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9A85C-B0A4-4B45-8E36-916F75EDDA5D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553CD-511C-4D72-A994-9A961B7F5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DF861-1BB3-4C58-A287-E0D3F61D5B55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FB678-4869-47E8-B3AB-1DE5B640B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B944E-C432-48A1-8A0F-24B17845578C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F0B2-BEA1-4215-9648-133BBDCD4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CE55-5A2F-4060-8FB4-E8CD84025E62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D7F88-6C91-43BC-A72A-7AAEE4372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7415283" cy="4179445"/>
          </a:xfrm>
        </p:grpSpPr>
        <p:pic>
          <p:nvPicPr>
            <p:cNvPr id="1032" name="Picture 2" descr="C:\Documents and Settings\walterl\Local Settings\Temporary Internet Files\Content.IE5\V9LZ2EJQ\MP900448522[1].jpg"/>
            <p:cNvPicPr>
              <a:picLocks noChangeAspect="1" noChangeArrowheads="1"/>
            </p:cNvPicPr>
            <p:nvPr/>
          </p:nvPicPr>
          <p:blipFill>
            <a:blip r:embed="rId13"/>
            <a:srcRect l="9041" t="11826" r="9863" b="15109"/>
            <a:stretch>
              <a:fillRect/>
            </a:stretch>
          </p:blipFill>
          <p:spPr bwMode="auto">
            <a:xfrm>
              <a:off x="0" y="0"/>
              <a:ext cx="7415283" cy="4179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2" descr="C:\Documents and Settings\walterl\Local Settings\Temporary Internet Files\Content.IE5\V9LZ2EJQ\MP900448522[1].jpg"/>
            <p:cNvPicPr>
              <a:picLocks noChangeAspect="1" noChangeArrowheads="1"/>
            </p:cNvPicPr>
            <p:nvPr/>
          </p:nvPicPr>
          <p:blipFill>
            <a:blip r:embed="rId13"/>
            <a:srcRect l="11507" t="15765" r="72330" b="22336"/>
            <a:stretch>
              <a:fillRect/>
            </a:stretch>
          </p:blipFill>
          <p:spPr bwMode="auto">
            <a:xfrm rot="5400000">
              <a:off x="2311261" y="-787262"/>
              <a:ext cx="2438400" cy="584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553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FEA234-E6D5-4283-90E1-B7E5348B6F9D}" type="datetimeFigureOut">
              <a:rPr lang="en-US"/>
              <a:pPr>
                <a:defRPr/>
              </a:pPr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6100" y="65532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53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1499D4-6258-48D0-90E2-9FED87C13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u="sng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gitalhistory.uh.edu/database/article_display.cfm?HHID=139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J0112391/reconstruction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history.uh.edu/reconstruction/index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Reconstruction Vocabulary:</a:t>
            </a:r>
          </a:p>
        </p:txBody>
      </p:sp>
      <p:sp>
        <p:nvSpPr>
          <p:cNvPr id="14338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latin typeface="Arial Narrow" pitchFamily="34" charset="0"/>
              </a:rPr>
              <a:t>Reconstruction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rial Narrow" pitchFamily="34" charset="0"/>
              </a:rPr>
              <a:t>Public Office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latin typeface="Arial Narrow" pitchFamily="34" charset="0"/>
              </a:rPr>
              <a:t>Federal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rial Narrow" pitchFamily="34" charset="0"/>
              </a:rPr>
              <a:t>Freedman’s Bureau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latin typeface="Arial Narrow" pitchFamily="34" charset="0"/>
              </a:rPr>
              <a:t>Carpetbaggers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rial Narrow" pitchFamily="34" charset="0"/>
              </a:rPr>
              <a:t>Civil Rights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latin typeface="Arial Narrow" pitchFamily="34" charset="0"/>
              </a:rPr>
              <a:t>Black Codes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6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solidFill>
                  <a:srgbClr val="FFFF00"/>
                </a:solidFill>
                <a:latin typeface="Arial Narrow" pitchFamily="34" charset="0"/>
              </a:rPr>
              <a:t>“Jim Crow”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latin typeface="Arial Narrow" pitchFamily="34" charset="0"/>
              </a:rPr>
              <a:t>Citizenship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solidFill>
                  <a:srgbClr val="FFFF00"/>
                </a:solidFill>
                <a:latin typeface="Arial Narrow" pitchFamily="34" charset="0"/>
              </a:rPr>
              <a:t>Reconciliation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latin typeface="Arial Narrow" pitchFamily="34" charset="0"/>
              </a:rPr>
              <a:t>Preservation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solidFill>
                  <a:srgbClr val="FFFF00"/>
                </a:solidFill>
                <a:latin typeface="Arial Narrow" pitchFamily="34" charset="0"/>
              </a:rPr>
              <a:t>Constitutional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latin typeface="Arial Narrow" pitchFamily="34" charset="0"/>
              </a:rPr>
              <a:t>Amendment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smtClean="0">
                <a:solidFill>
                  <a:srgbClr val="FFFF00"/>
                </a:solidFill>
                <a:latin typeface="Arial Narrow" pitchFamily="34" charset="0"/>
              </a:rPr>
              <a:t>Compromise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Amendments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525963"/>
          </a:xfrm>
        </p:spPr>
        <p:txBody>
          <a:bodyPr/>
          <a:lstStyle/>
          <a:p>
            <a:pPr eaLnBrk="1" hangingPunct="1"/>
            <a:r>
              <a:rPr lang="en-US" sz="2800" u="sng" smtClean="0">
                <a:solidFill>
                  <a:srgbClr val="FFC000"/>
                </a:solidFill>
                <a:latin typeface="Arial Narrow" pitchFamily="34" charset="0"/>
              </a:rPr>
              <a:t>13</a:t>
            </a:r>
            <a:r>
              <a:rPr lang="en-US" sz="2800" u="sng" baseline="30000" smtClean="0">
                <a:solidFill>
                  <a:srgbClr val="FFC000"/>
                </a:solidFill>
                <a:latin typeface="Arial Narrow" pitchFamily="34" charset="0"/>
              </a:rPr>
              <a:t>th</a:t>
            </a:r>
            <a:r>
              <a:rPr lang="en-US" sz="2800" u="sng" smtClean="0">
                <a:solidFill>
                  <a:srgbClr val="FFC000"/>
                </a:solidFill>
                <a:latin typeface="Arial Narrow" pitchFamily="34" charset="0"/>
              </a:rPr>
              <a:t> Amendment-</a:t>
            </a:r>
            <a:r>
              <a:rPr lang="en-US" sz="2800" smtClean="0">
                <a:solidFill>
                  <a:srgbClr val="FFC000"/>
                </a:solidFill>
                <a:latin typeface="Arial Narrow" pitchFamily="34" charset="0"/>
              </a:rPr>
              <a:t> </a:t>
            </a:r>
            <a:r>
              <a:rPr lang="en-US" sz="2800" smtClean="0">
                <a:latin typeface="Arial Narrow" pitchFamily="34" charset="0"/>
              </a:rPr>
              <a:t>bans slavery in the U.S. and all of its territories</a:t>
            </a:r>
          </a:p>
          <a:p>
            <a:pPr eaLnBrk="1" hangingPunct="1"/>
            <a:r>
              <a:rPr lang="en-US" sz="2800" u="sng" smtClean="0">
                <a:solidFill>
                  <a:srgbClr val="FFCC00"/>
                </a:solidFill>
                <a:latin typeface="Arial Narrow" pitchFamily="34" charset="0"/>
              </a:rPr>
              <a:t>The Civil Rights Act of 1866</a:t>
            </a:r>
            <a:r>
              <a:rPr lang="en-US" sz="2800" smtClean="0">
                <a:latin typeface="Arial Narrow" pitchFamily="34" charset="0"/>
              </a:rPr>
              <a:t> – An act passed by Congress that directly led to the 14</a:t>
            </a:r>
            <a:r>
              <a:rPr lang="en-US" sz="2800" baseline="30000" smtClean="0">
                <a:latin typeface="Arial Narrow" pitchFamily="34" charset="0"/>
              </a:rPr>
              <a:t>th</a:t>
            </a:r>
            <a:r>
              <a:rPr lang="en-US" sz="2800" smtClean="0">
                <a:latin typeface="Arial Narrow" pitchFamily="34" charset="0"/>
              </a:rPr>
              <a:t> Amendment</a:t>
            </a:r>
          </a:p>
          <a:p>
            <a:pPr eaLnBrk="1" hangingPunct="1"/>
            <a:r>
              <a:rPr lang="en-US" sz="2800" u="sng" smtClean="0">
                <a:solidFill>
                  <a:srgbClr val="FFFF00"/>
                </a:solidFill>
                <a:latin typeface="Arial Narrow" pitchFamily="34" charset="0"/>
              </a:rPr>
              <a:t>14</a:t>
            </a:r>
            <a:r>
              <a:rPr lang="en-US" sz="2800" u="sng" baseline="30000" smtClean="0">
                <a:solidFill>
                  <a:srgbClr val="FFFF00"/>
                </a:solidFill>
                <a:latin typeface="Arial Narrow" pitchFamily="34" charset="0"/>
              </a:rPr>
              <a:t>th</a:t>
            </a:r>
            <a:r>
              <a:rPr lang="en-US" sz="2800" u="sng" smtClean="0">
                <a:solidFill>
                  <a:srgbClr val="FFFF00"/>
                </a:solidFill>
                <a:latin typeface="Arial Narrow" pitchFamily="34" charset="0"/>
              </a:rPr>
              <a:t> Amendment-</a:t>
            </a:r>
            <a:r>
              <a:rPr lang="en-US" sz="280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sz="2800" smtClean="0">
                <a:latin typeface="Arial Narrow" pitchFamily="34" charset="0"/>
              </a:rPr>
              <a:t>grants citizenship to all persons born in the U.S and gives them equal protection under the law; Authorized the use of federal troops to enforce this amendment </a:t>
            </a:r>
          </a:p>
          <a:p>
            <a:pPr eaLnBrk="1" hangingPunct="1"/>
            <a:r>
              <a:rPr lang="en-US" sz="2800" u="sng" smtClean="0">
                <a:solidFill>
                  <a:srgbClr val="FFCC00"/>
                </a:solidFill>
                <a:latin typeface="Arial Narrow" pitchFamily="34" charset="0"/>
              </a:rPr>
              <a:t>15</a:t>
            </a:r>
            <a:r>
              <a:rPr lang="en-US" sz="2800" u="sng" baseline="30000" smtClean="0">
                <a:solidFill>
                  <a:srgbClr val="FFCC00"/>
                </a:solidFill>
                <a:latin typeface="Arial Narrow" pitchFamily="34" charset="0"/>
              </a:rPr>
              <a:t>th</a:t>
            </a:r>
            <a:r>
              <a:rPr lang="en-US" sz="2800" u="sng" smtClean="0">
                <a:solidFill>
                  <a:srgbClr val="FFCC00"/>
                </a:solidFill>
                <a:latin typeface="Arial Narrow" pitchFamily="34" charset="0"/>
              </a:rPr>
              <a:t> Amendment- </a:t>
            </a:r>
            <a:r>
              <a:rPr lang="en-US" sz="2800" smtClean="0">
                <a:latin typeface="Arial Narrow" pitchFamily="34" charset="0"/>
              </a:rPr>
              <a:t>gives all citizens the right to vote regardless of race, color, or previous condition of servitude (even if they were slaves)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 Narrow" pitchFamily="34" charset="0"/>
              </a:rPr>
              <a:t>How African Americans Were Affected…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4038600" cy="53340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smtClean="0">
                <a:solidFill>
                  <a:srgbClr val="FFFF00"/>
                </a:solidFill>
                <a:latin typeface="Arial Narrow" pitchFamily="34" charset="0"/>
              </a:rPr>
              <a:t>POSITIVE: </a:t>
            </a:r>
            <a:r>
              <a:rPr lang="en-US" sz="4000" i="1" dirty="0" smtClean="0">
                <a:solidFill>
                  <a:srgbClr val="FFFF00"/>
                </a:solidFill>
                <a:latin typeface="Arial Narrow" pitchFamily="34" charset="0"/>
              </a:rPr>
              <a:t>good</a:t>
            </a:r>
            <a:endParaRPr lang="en-US" sz="4400" i="1" dirty="0" smtClean="0">
              <a:solidFill>
                <a:srgbClr val="FFFF00"/>
              </a:solidFill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>
                <a:latin typeface="Arial Narrow" pitchFamily="34" charset="0"/>
              </a:rPr>
              <a:t>African Americans gained equal rights as a result of the </a:t>
            </a:r>
            <a:r>
              <a:rPr lang="en-US" sz="3000" b="1" dirty="0" smtClean="0">
                <a:latin typeface="Arial Narrow" pitchFamily="34" charset="0"/>
              </a:rPr>
              <a:t>Civil Rights Act of 1866.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300" b="1" dirty="0" smtClean="0"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>
                <a:latin typeface="Arial Narrow" pitchFamily="34" charset="0"/>
              </a:rPr>
              <a:t>The </a:t>
            </a:r>
            <a:r>
              <a:rPr lang="en-US" sz="3000" b="1" dirty="0" smtClean="0">
                <a:latin typeface="Arial Narrow" pitchFamily="34" charset="0"/>
              </a:rPr>
              <a:t>Freedmen’s Bureau </a:t>
            </a:r>
            <a:r>
              <a:rPr lang="en-US" sz="3000" dirty="0" smtClean="0">
                <a:latin typeface="Arial Narrow" pitchFamily="34" charset="0"/>
              </a:rPr>
              <a:t>was</a:t>
            </a:r>
            <a:r>
              <a:rPr lang="en-US" sz="3000" b="1" dirty="0" smtClean="0">
                <a:latin typeface="Arial Narrow" pitchFamily="34" charset="0"/>
              </a:rPr>
              <a:t> </a:t>
            </a:r>
            <a:r>
              <a:rPr lang="en-US" sz="3000" dirty="0" smtClean="0">
                <a:latin typeface="Arial Narrow" pitchFamily="34" charset="0"/>
              </a:rPr>
              <a:t>established to aid former slaves in the South.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 Narrow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smtClean="0">
                <a:solidFill>
                  <a:schemeClr val="tx1"/>
                </a:solidFill>
                <a:latin typeface="Arial Narrow" pitchFamily="34" charset="0"/>
              </a:rPr>
              <a:t>NEGATIVE: </a:t>
            </a:r>
            <a:r>
              <a:rPr lang="en-US" sz="4000" i="1" dirty="0" smtClean="0">
                <a:solidFill>
                  <a:schemeClr val="tx1"/>
                </a:solidFill>
                <a:latin typeface="Arial Narrow" pitchFamily="34" charset="0"/>
              </a:rPr>
              <a:t>bad</a:t>
            </a:r>
            <a:endParaRPr lang="en-US" sz="4400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Narrow" pitchFamily="34" charset="0"/>
              </a:rPr>
              <a:t>Southern states adopted </a:t>
            </a:r>
            <a:r>
              <a:rPr lang="en-US" sz="3200" b="1" dirty="0" smtClean="0">
                <a:latin typeface="Arial Narrow" pitchFamily="34" charset="0"/>
              </a:rPr>
              <a:t>Black Codes </a:t>
            </a:r>
            <a:r>
              <a:rPr lang="en-US" sz="3200" dirty="0" smtClean="0">
                <a:latin typeface="Arial Narrow" pitchFamily="34" charset="0"/>
              </a:rPr>
              <a:t>to limit the freedom of former slaves.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 smtClean="0"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Narrow" pitchFamily="34" charset="0"/>
              </a:rPr>
              <a:t>Rights that had been gained were lost because of the “</a:t>
            </a:r>
            <a:r>
              <a:rPr lang="en-US" sz="3200" b="1" dirty="0" smtClean="0">
                <a:latin typeface="Arial Narrow" pitchFamily="34" charset="0"/>
              </a:rPr>
              <a:t>Jim Crow”</a:t>
            </a:r>
            <a:r>
              <a:rPr lang="en-US" sz="3200" dirty="0" smtClean="0">
                <a:latin typeface="Arial Narrow" pitchFamily="34" charset="0"/>
              </a:rPr>
              <a:t> laws.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Important People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343400" cy="4525963"/>
          </a:xfrm>
        </p:spPr>
        <p:txBody>
          <a:bodyPr/>
          <a:lstStyle/>
          <a:p>
            <a:pPr eaLnBrk="1" hangingPunct="1"/>
            <a:r>
              <a:rPr lang="en-US" sz="4400" smtClean="0">
                <a:solidFill>
                  <a:srgbClr val="FFC000"/>
                </a:solidFill>
                <a:latin typeface="Arial Narrow" pitchFamily="34" charset="0"/>
              </a:rPr>
              <a:t>Abraham Lincoln:</a:t>
            </a:r>
          </a:p>
          <a:p>
            <a:pPr eaLnBrk="1" hangingPunct="1"/>
            <a:r>
              <a:rPr lang="en-US" sz="3500" smtClean="0">
                <a:latin typeface="Arial Narrow" pitchFamily="34" charset="0"/>
              </a:rPr>
              <a:t>His reconstruction plan called for reconciliation (making up) and he wanted to preserve the union not punish the South.</a:t>
            </a:r>
          </a:p>
          <a:p>
            <a:pPr eaLnBrk="1" hangingPunct="1"/>
            <a:endParaRPr lang="en-US" smtClean="0"/>
          </a:p>
        </p:txBody>
      </p:sp>
      <p:pic>
        <p:nvPicPr>
          <p:cNvPr id="25603" name="Content Placeholder 5" descr="41799_12336859853_4539261_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1600200"/>
            <a:ext cx="3598863" cy="47132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Content Placeholder 5" descr="robetele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6425" y="1600200"/>
            <a:ext cx="374015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457200"/>
            <a:ext cx="4572000" cy="61722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solidFill>
                  <a:srgbClr val="FFC000"/>
                </a:solidFill>
                <a:latin typeface="Arial Narrow" pitchFamily="34" charset="0"/>
              </a:rPr>
              <a:t>Robert E. Lee: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latin typeface="Arial Narrow" pitchFamily="34" charset="0"/>
              </a:rPr>
              <a:t>He urged southerners to reconcile (make up) with northerners at the end of the war and reunite.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latin typeface="Arial Narrow" pitchFamily="34" charset="0"/>
              </a:rPr>
              <a:t> He also became president of Washington College, which is now called Washington and Lee.</a:t>
            </a:r>
            <a:endParaRPr lang="en-US" sz="3600" dirty="0">
              <a:latin typeface="Arial Narrow" pitchFamily="34" charset="0"/>
            </a:endParaRPr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886200" cy="1143000"/>
          </a:xfrm>
        </p:spPr>
        <p:txBody>
          <a:bodyPr/>
          <a:lstStyle/>
          <a:p>
            <a:pPr algn="l" eaLnBrk="1" hangingPunct="1"/>
            <a:r>
              <a:rPr lang="en-US" smtClean="0">
                <a:latin typeface="Arial Narrow" pitchFamily="34" charset="0"/>
              </a:rPr>
              <a:t>Important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419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300" dirty="0" smtClean="0">
                <a:solidFill>
                  <a:srgbClr val="FFC000"/>
                </a:solidFill>
                <a:latin typeface="Arial Narrow" pitchFamily="34" charset="0"/>
              </a:rPr>
              <a:t>Frederick Douglass: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>
                <a:latin typeface="Arial Narrow" pitchFamily="34" charset="0"/>
              </a:rPr>
              <a:t>He fought for the amendments that guaranteed voting rights and he was a powerful voice for African Americans and human rights for all.</a:t>
            </a:r>
            <a:endParaRPr lang="en-US" sz="4000" dirty="0" smtClean="0">
              <a:solidFill>
                <a:srgbClr val="FFC000"/>
              </a:solidFill>
              <a:latin typeface="Arial Narrow" pitchFamily="34" charset="0"/>
            </a:endParaRPr>
          </a:p>
        </p:txBody>
      </p:sp>
      <p:pic>
        <p:nvPicPr>
          <p:cNvPr id="27650" name="Content Placeholder 5" descr="4fred16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752600"/>
            <a:ext cx="3471863" cy="3957638"/>
          </a:xfrm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Important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End of Reconstruction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8610600" cy="51816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C000"/>
                </a:solidFill>
                <a:latin typeface="Arial Narrow" pitchFamily="34" charset="0"/>
              </a:rPr>
              <a:t>By 1877, both Northerners and Southerners were feeling frustrated with Reconstruction, the bad economy, and the fighting in Congress</a:t>
            </a:r>
          </a:p>
          <a:p>
            <a:pPr eaLnBrk="1" hangingPunct="1"/>
            <a:r>
              <a:rPr lang="en-US" sz="3200" smtClean="0">
                <a:solidFill>
                  <a:srgbClr val="FFFF00"/>
                </a:solidFill>
                <a:latin typeface="Arial Narrow" pitchFamily="34" charset="0"/>
              </a:rPr>
              <a:t>Reconstruction ended in 1877 and all federal troops were removed from the South. </a:t>
            </a:r>
          </a:p>
          <a:p>
            <a:pPr eaLnBrk="1" hangingPunct="1"/>
            <a:r>
              <a:rPr lang="en-US" sz="3200" smtClean="0">
                <a:latin typeface="Arial Narrow" pitchFamily="34" charset="0"/>
              </a:rPr>
              <a:t>Reconstruction ended as a result of a compromise over the outcome of the election of 1876.</a:t>
            </a:r>
          </a:p>
          <a:p>
            <a:pPr eaLnBrk="1" hangingPunct="1"/>
            <a:r>
              <a:rPr lang="en-US" sz="3200" smtClean="0">
                <a:solidFill>
                  <a:srgbClr val="FFCC00"/>
                </a:solidFill>
                <a:latin typeface="Arial Narrow" pitchFamily="34" charset="0"/>
              </a:rPr>
              <a:t>Rights that African Americans had gained were lost through “Jim Crow” laws.</a:t>
            </a:r>
          </a:p>
        </p:txBody>
      </p:sp>
      <p:sp>
        <p:nvSpPr>
          <p:cNvPr id="7" name="10-Point Star 6">
            <a:hlinkClick r:id="rId2"/>
          </p:cNvPr>
          <p:cNvSpPr/>
          <p:nvPr/>
        </p:nvSpPr>
        <p:spPr>
          <a:xfrm rot="732424">
            <a:off x="7543800" y="0"/>
            <a:ext cx="1600200" cy="1676400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>
                <a:solidFill>
                  <a:schemeClr val="tx1"/>
                </a:solidFill>
                <a:latin typeface="Arial Narrow" pitchFamily="34" charset="0"/>
              </a:rPr>
              <a:t>Click here to learn about the election of 1876…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9" descr="Abraham-Lincoln-bw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95400"/>
            <a:ext cx="38481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Callout 4">
            <a:hlinkClick r:id="rId3"/>
          </p:cNvPr>
          <p:cNvSpPr/>
          <p:nvPr/>
        </p:nvSpPr>
        <p:spPr>
          <a:xfrm rot="534275">
            <a:off x="4811713" y="300038"/>
            <a:ext cx="4062412" cy="2438400"/>
          </a:xfrm>
          <a:prstGeom prst="wedgeEllipseCallout">
            <a:avLst>
              <a:gd name="adj1" fmla="val -52032"/>
              <a:gd name="adj2" fmla="val 7074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tx1"/>
                </a:solidFill>
                <a:latin typeface="Arial Narrow" pitchFamily="34" charset="0"/>
                <a:cs typeface="Courier New" pitchFamily="49" charset="0"/>
              </a:rPr>
              <a:t>Want to review?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tx1"/>
                </a:solidFill>
                <a:latin typeface="Arial Narrow" pitchFamily="34" charset="0"/>
                <a:cs typeface="Courier New" pitchFamily="49" charset="0"/>
              </a:rPr>
              <a:t>Click Here…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u="none" dirty="0" smtClean="0">
                <a:latin typeface="Courier New" pitchFamily="49" charset="0"/>
                <a:cs typeface="Courier New" pitchFamily="49" charset="0"/>
              </a:rPr>
              <a:t>RECONSTRUCTION</a:t>
            </a:r>
            <a:endParaRPr lang="en-US" sz="5400" u="non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1143000"/>
          </a:xfrm>
        </p:spPr>
        <p:txBody>
          <a:bodyPr/>
          <a:lstStyle/>
          <a:p>
            <a:pPr eaLnBrk="1" hangingPunct="1"/>
            <a:r>
              <a:rPr lang="en-US" sz="4400" smtClean="0">
                <a:latin typeface="Courier New" pitchFamily="49" charset="0"/>
                <a:cs typeface="Courier New" pitchFamily="49" charset="0"/>
              </a:rPr>
              <a:t>1865-1877</a:t>
            </a:r>
          </a:p>
        </p:txBody>
      </p:sp>
      <p:pic>
        <p:nvPicPr>
          <p:cNvPr id="15363" name="Picture 5" descr="ANd9GcQAsZD7tp-nQIBeCImD-uZLMzheug6nVnz6h2q10-sBl6yKXZg&amp;t=1&amp;usg=__VFqiod7ZTZCYu13DZl2talGyFLI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752600"/>
            <a:ext cx="525780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2-Point Star 5">
            <a:hlinkClick r:id="rId3"/>
          </p:cNvPr>
          <p:cNvSpPr/>
          <p:nvPr/>
        </p:nvSpPr>
        <p:spPr>
          <a:xfrm rot="963138">
            <a:off x="6102350" y="3832225"/>
            <a:ext cx="2971800" cy="2667000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Narrow" pitchFamily="34" charset="0"/>
              </a:rPr>
              <a:t>Click here for Digital History Tour of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Arial Narrow" pitchFamily="34" charset="0"/>
                <a:cs typeface="Courier New" pitchFamily="49" charset="0"/>
              </a:rPr>
              <a:t>Opposing Views at the End of the Civil War</a:t>
            </a:r>
            <a:r>
              <a:rPr lang="en-US" sz="3600" u="none" smtClean="0">
                <a:latin typeface="Arial Narrow" pitchFamily="34" charset="0"/>
                <a:cs typeface="Courier New" pitchFamily="49" charset="0"/>
              </a:rPr>
              <a:t>: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4724400" cy="4525963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 Narrow" pitchFamily="34" charset="0"/>
              </a:rPr>
              <a:t>Radical Republicans: </a:t>
            </a:r>
          </a:p>
          <a:p>
            <a:pPr eaLnBrk="1" hangingPunct="1"/>
            <a:r>
              <a:rPr lang="en-US" smtClean="0">
                <a:solidFill>
                  <a:srgbClr val="FFFF00"/>
                </a:solidFill>
                <a:latin typeface="Arial Narrow" pitchFamily="34" charset="0"/>
              </a:rPr>
              <a:t>The victorious northerners of the Republican party... who wanted to make radical reforms to punish the South and guarantee the rights of the newly freed slaves.</a:t>
            </a:r>
          </a:p>
          <a:p>
            <a:pPr eaLnBrk="1" hangingPunct="1"/>
            <a:endParaRPr lang="en-US" smtClean="0">
              <a:latin typeface="Arial Narrow" pitchFamily="34" charset="0"/>
            </a:endParaRPr>
          </a:p>
          <a:p>
            <a:pPr eaLnBrk="1" hangingPunct="1"/>
            <a:endParaRPr lang="en-US" smtClean="0">
              <a:latin typeface="Arial Narrow" pitchFamily="34" charset="0"/>
            </a:endParaRPr>
          </a:p>
          <a:p>
            <a:pPr eaLnBrk="1" hangingPunct="1"/>
            <a:endParaRPr lang="en-US" smtClean="0"/>
          </a:p>
        </p:txBody>
      </p:sp>
      <p:pic>
        <p:nvPicPr>
          <p:cNvPr id="16387" name="Content Placeholder 4" descr="radical republican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57800" y="2286000"/>
            <a:ext cx="3305175" cy="2643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114800" cy="4525963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 Narrow" pitchFamily="34" charset="0"/>
              </a:rPr>
              <a:t>Defeated Southern Leaders: </a:t>
            </a:r>
          </a:p>
          <a:p>
            <a:pPr eaLnBrk="1" hangingPunct="1"/>
            <a:r>
              <a:rPr lang="en-US" smtClean="0">
                <a:solidFill>
                  <a:srgbClr val="FFC000"/>
                </a:solidFill>
                <a:latin typeface="Arial Narrow" pitchFamily="34" charset="0"/>
              </a:rPr>
              <a:t>The war has been lost and the north has freed the slaves. They had to decide whether to heal old wounds or fight for what was lost.</a:t>
            </a:r>
          </a:p>
          <a:p>
            <a:pPr eaLnBrk="1" hangingPunct="1"/>
            <a:endParaRPr lang="en-US" smtClean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 Narrow" pitchFamily="34" charset="0"/>
                <a:cs typeface="Courier New" pitchFamily="49" charset="0"/>
              </a:rPr>
              <a:t>Opposing Views at the End of the Civil War</a:t>
            </a:r>
            <a:r>
              <a:rPr lang="en-US" sz="3600" u="none" smtClean="0">
                <a:latin typeface="Arial Narrow" pitchFamily="34" charset="0"/>
                <a:cs typeface="Courier New" pitchFamily="49" charset="0"/>
              </a:rPr>
              <a:t>:</a:t>
            </a:r>
          </a:p>
        </p:txBody>
      </p:sp>
      <p:pic>
        <p:nvPicPr>
          <p:cNvPr id="17411" name="Content Placeholder 11" descr="surrend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578100"/>
            <a:ext cx="4038600" cy="257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4"/>
          <p:cNvSpPr>
            <a:spLocks noGrp="1"/>
          </p:cNvSpPr>
          <p:nvPr>
            <p:ph sz="half" idx="1"/>
          </p:nvPr>
        </p:nvSpPr>
        <p:spPr>
          <a:xfrm>
            <a:off x="228600" y="2332038"/>
            <a:ext cx="4038600" cy="4525962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Arial Narrow" pitchFamily="34" charset="0"/>
              </a:rPr>
              <a:t>Freedmen: </a:t>
            </a:r>
          </a:p>
          <a:p>
            <a:pPr eaLnBrk="1" hangingPunct="1"/>
            <a:r>
              <a:rPr lang="en-US" smtClean="0">
                <a:solidFill>
                  <a:srgbClr val="FFFF00"/>
                </a:solidFill>
                <a:latin typeface="Arial Narrow" pitchFamily="34" charset="0"/>
              </a:rPr>
              <a:t>Former slaves… who now must find work and find their place in politics, the economy, and society.</a:t>
            </a:r>
          </a:p>
          <a:p>
            <a:pPr eaLnBrk="1" hangingPunct="1"/>
            <a:endParaRPr lang="en-US" smtClean="0"/>
          </a:p>
        </p:txBody>
      </p:sp>
      <p:pic>
        <p:nvPicPr>
          <p:cNvPr id="18434" name="Content Placeholder 8" descr="800px-Freedman_bureau_harpers_carto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67200" y="2362200"/>
            <a:ext cx="4348163" cy="2962275"/>
          </a:xfrm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Arial Narrow" pitchFamily="34" charset="0"/>
                <a:cs typeface="Courier New" pitchFamily="49" charset="0"/>
              </a:rPr>
              <a:t>Opposing Views at the End of the Civil War</a:t>
            </a:r>
            <a:r>
              <a:rPr lang="en-US" sz="3600" u="none" smtClean="0">
                <a:latin typeface="Arial Narrow" pitchFamily="34" charset="0"/>
                <a:cs typeface="Courier New" pitchFamily="49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Arial Narrow" pitchFamily="34" charset="0"/>
              </a:rPr>
              <a:t>Moderate Republicans: </a:t>
            </a:r>
          </a:p>
          <a:p>
            <a:pPr eaLnBrk="1" hangingPunct="1"/>
            <a:r>
              <a:rPr lang="en-US" smtClean="0">
                <a:solidFill>
                  <a:srgbClr val="FFC000"/>
                </a:solidFill>
                <a:latin typeface="Arial Narrow" pitchFamily="34" charset="0"/>
              </a:rPr>
              <a:t>Leaders like President Lincoln and Vice President Johnson… who wished to take it easy on the South so that they will peacefully rejoin the Union without too much resentment.</a:t>
            </a:r>
          </a:p>
          <a:p>
            <a:pPr eaLnBrk="1" hangingPunct="1"/>
            <a:endParaRPr lang="en-US" smtClean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 Narrow" pitchFamily="34" charset="0"/>
                <a:cs typeface="Courier New" pitchFamily="49" charset="0"/>
              </a:rPr>
              <a:t>Opposing Views at the End of the Civil War</a:t>
            </a:r>
            <a:r>
              <a:rPr lang="en-US" sz="3600" u="none" smtClean="0">
                <a:latin typeface="Arial Narrow" pitchFamily="34" charset="0"/>
                <a:cs typeface="Courier New" pitchFamily="49" charset="0"/>
              </a:rPr>
              <a:t>:</a:t>
            </a:r>
          </a:p>
        </p:txBody>
      </p:sp>
      <p:pic>
        <p:nvPicPr>
          <p:cNvPr id="19459" name="Content Placeholder 9" descr="andrew johns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2213" y="1600200"/>
            <a:ext cx="33305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Policies &amp;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latin typeface="Arial Narrow" pitchFamily="34" charset="0"/>
              </a:rPr>
              <a:t>1. Policy - Southern military leaders </a:t>
            </a: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could not</a:t>
            </a:r>
            <a:r>
              <a:rPr lang="en-US" sz="3600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sz="3600" dirty="0" smtClean="0">
                <a:latin typeface="Arial Narrow" pitchFamily="34" charset="0"/>
              </a:rPr>
              <a:t>hold public office and African Americans </a:t>
            </a: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could</a:t>
            </a:r>
            <a:r>
              <a:rPr lang="en-US" sz="3600" dirty="0" smtClean="0">
                <a:latin typeface="Arial Narrow" pitchFamily="34" charset="0"/>
              </a:rPr>
              <a:t> hold public office.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700" dirty="0" smtClean="0"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latin typeface="Arial Narrow" pitchFamily="34" charset="0"/>
              </a:rPr>
              <a:t>2. Policy &amp; Problem - Northern soldiers supervised the South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900" dirty="0" smtClean="0"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latin typeface="Arial Narrow" pitchFamily="34" charset="0"/>
              </a:rPr>
              <a:t>3. Problem - Northerners who took advantage of the South during reconstruction became known as </a:t>
            </a:r>
            <a:r>
              <a:rPr lang="en-US" sz="3600" b="1" i="1" dirty="0" smtClean="0">
                <a:solidFill>
                  <a:srgbClr val="FFFF00"/>
                </a:solidFill>
                <a:latin typeface="Arial Narrow" pitchFamily="34" charset="0"/>
              </a:rPr>
              <a:t>“</a:t>
            </a: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carpetbaggers.”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u="none" smtClean="0">
                <a:solidFill>
                  <a:srgbClr val="FFFF00"/>
                </a:solidFill>
                <a:latin typeface="Arial Narrow" pitchFamily="34" charset="0"/>
              </a:rPr>
              <a:t>“Carpetbaggers” </a:t>
            </a:r>
          </a:p>
        </p:txBody>
      </p:sp>
      <p:pic>
        <p:nvPicPr>
          <p:cNvPr id="21506" name="Content Placeholder 3" descr="carpetbaggercartoon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4600" y="1371600"/>
            <a:ext cx="4006850" cy="50625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7" descr="Jim%20Crows%20State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381000"/>
            <a:ext cx="7791450" cy="6132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onstruction Presentation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Reconstruction Presentation 2011.potx</Template>
  <TotalTime>944</TotalTime>
  <Words>599</Words>
  <Application>Microsoft Office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Reconstruction Presentation 2011</vt:lpstr>
      <vt:lpstr>Reconstruction Vocabulary:</vt:lpstr>
      <vt:lpstr>RECONSTRUCTION</vt:lpstr>
      <vt:lpstr>Opposing Views at the End of the Civil War:</vt:lpstr>
      <vt:lpstr>Opposing Views at the End of the Civil War:</vt:lpstr>
      <vt:lpstr>Opposing Views at the End of the Civil War:</vt:lpstr>
      <vt:lpstr>Opposing Views at the End of the Civil War:</vt:lpstr>
      <vt:lpstr>Policies &amp; Problems</vt:lpstr>
      <vt:lpstr>“Carpetbaggers” </vt:lpstr>
      <vt:lpstr>PowerPoint Presentation</vt:lpstr>
      <vt:lpstr>Amendments</vt:lpstr>
      <vt:lpstr>How African Americans Were Affected…</vt:lpstr>
      <vt:lpstr>Important People</vt:lpstr>
      <vt:lpstr>Important People</vt:lpstr>
      <vt:lpstr>Important People</vt:lpstr>
      <vt:lpstr>End of Reconstruction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</dc:title>
  <dc:creator>Brooke</dc:creator>
  <cp:lastModifiedBy>Vickie J. Dean</cp:lastModifiedBy>
  <cp:revision>41</cp:revision>
  <dcterms:modified xsi:type="dcterms:W3CDTF">2015-09-18T14:34:39Z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TC018935939991</vt:lpwstr>
  </property>
</Properties>
</file>